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notesMasterIdLst>
    <p:notesMasterId r:id="rId27"/>
  </p:notesMasterIdLst>
  <p:sldIdLst>
    <p:sldId id="256" r:id="rId2"/>
    <p:sldId id="271" r:id="rId3"/>
    <p:sldId id="257" r:id="rId4"/>
    <p:sldId id="258" r:id="rId5"/>
    <p:sldId id="282" r:id="rId6"/>
    <p:sldId id="281" r:id="rId7"/>
    <p:sldId id="259" r:id="rId8"/>
    <p:sldId id="286" r:id="rId9"/>
    <p:sldId id="285" r:id="rId10"/>
    <p:sldId id="283" r:id="rId11"/>
    <p:sldId id="270" r:id="rId12"/>
    <p:sldId id="284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64" r:id="rId22"/>
    <p:sldId id="261" r:id="rId23"/>
    <p:sldId id="272" r:id="rId24"/>
    <p:sldId id="262" r:id="rId25"/>
    <p:sldId id="263" r:id="rId26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9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694598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62" name="Shape 1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80" name="Shape 18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92" name="Shape 19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98" name="Shape 19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04" name="Shape 20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>
            <a:spLocks noGrp="1"/>
          </p:cNvSpPr>
          <p:nvPr>
            <p:ph type="subTitle" idx="1"/>
          </p:nvPr>
        </p:nvSpPr>
        <p:spPr>
          <a:xfrm>
            <a:off x="1447800" y="3200400"/>
            <a:ext cx="6400799" cy="243139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640"/>
              </a:spcBef>
              <a:buClr>
                <a:schemeClr val="accent1"/>
              </a:buClr>
              <a:buSzPct val="25000"/>
              <a:buFont typeface="Georgia"/>
              <a:buNone/>
            </a:pPr>
            <a:r>
              <a:rPr lang="en-US" sz="2950" b="1" i="0" u="none" strike="noStrike" cap="small" baseline="0" dirty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rPr>
              <a:t>Group Members:</a:t>
            </a:r>
          </a:p>
          <a:p>
            <a:pPr marL="0" marR="0" lvl="0" indent="0" algn="ctr" rtl="0">
              <a:spcBef>
                <a:spcPts val="320"/>
              </a:spcBef>
              <a:buClr>
                <a:schemeClr val="accent1"/>
              </a:buClr>
              <a:buSzPct val="25000"/>
              <a:buFont typeface="Georgia"/>
              <a:buNone/>
            </a:pPr>
            <a:r>
              <a:rPr lang="en-US" sz="1500" b="1" i="0" u="none" strike="noStrike" cap="small" baseline="0" dirty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rPr>
              <a:t>Michael Anderson</a:t>
            </a:r>
          </a:p>
          <a:p>
            <a:pPr marL="0" marR="0" lvl="0" indent="0" algn="ctr" rtl="0">
              <a:spcBef>
                <a:spcPts val="320"/>
              </a:spcBef>
              <a:buClr>
                <a:schemeClr val="accent1"/>
              </a:buClr>
              <a:buSzPct val="25000"/>
              <a:buFont typeface="Georgia"/>
              <a:buNone/>
            </a:pPr>
            <a:r>
              <a:rPr lang="en-US" sz="1500" b="1" i="0" u="none" strike="noStrike" cap="small" baseline="0" dirty="0" err="1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rPr>
              <a:t>Hendryk</a:t>
            </a:r>
            <a:r>
              <a:rPr lang="en-US" sz="1500" b="1" i="0" u="none" strike="noStrike" cap="small" baseline="0" dirty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rPr>
              <a:t> Herzog</a:t>
            </a:r>
          </a:p>
          <a:p>
            <a:pPr marL="0" marR="0" lvl="0" indent="0" algn="ctr" rtl="0">
              <a:spcBef>
                <a:spcPts val="320"/>
              </a:spcBef>
              <a:buClr>
                <a:schemeClr val="accent1"/>
              </a:buClr>
              <a:buSzPct val="25000"/>
              <a:buFont typeface="Georgia"/>
              <a:buNone/>
            </a:pPr>
            <a:r>
              <a:rPr lang="en-US" sz="1500" b="1" i="0" u="none" strike="noStrike" cap="small" baseline="0" dirty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rPr>
              <a:t>Trevor </a:t>
            </a:r>
            <a:r>
              <a:rPr lang="en-US" sz="1500" b="1" i="0" u="none" strike="noStrike" cap="small" baseline="0" dirty="0" err="1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rPr>
              <a:t>Overby</a:t>
            </a:r>
            <a:endParaRPr lang="en-US" sz="1500" b="1" i="0" u="none" strike="noStrike" cap="small" baseline="0" dirty="0">
              <a:solidFill>
                <a:schemeClr val="dk2"/>
              </a:solidFill>
              <a:latin typeface="Georgia"/>
              <a:ea typeface="Georgia"/>
              <a:cs typeface="Georgia"/>
              <a:sym typeface="Georgia"/>
            </a:endParaRPr>
          </a:p>
          <a:p>
            <a:endParaRPr lang="en-US" sz="1500" b="1" i="0" u="none" strike="noStrike" cap="small" baseline="0" dirty="0">
              <a:solidFill>
                <a:schemeClr val="dk2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spcBef>
                <a:spcPts val="640"/>
              </a:spcBef>
              <a:buClr>
                <a:schemeClr val="accent1"/>
              </a:buClr>
              <a:buSzPct val="25000"/>
              <a:buFont typeface="Georgia"/>
              <a:buNone/>
            </a:pPr>
            <a:r>
              <a:rPr lang="en-US" sz="2950" b="1" i="0" u="none" strike="noStrike" cap="small" baseline="0" dirty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rPr>
              <a:t>Advisor:</a:t>
            </a:r>
          </a:p>
          <a:p>
            <a:pPr marL="0" marR="0" lvl="0" indent="0" algn="ctr" rtl="0">
              <a:spcBef>
                <a:spcPts val="320"/>
              </a:spcBef>
              <a:buClr>
                <a:schemeClr val="accent1"/>
              </a:buClr>
              <a:buSzPct val="25000"/>
              <a:buFont typeface="Georgia"/>
              <a:buNone/>
            </a:pPr>
            <a:r>
              <a:rPr lang="en-US" sz="1500" b="1" i="0" u="none" strike="noStrike" cap="small" baseline="0" dirty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rPr>
              <a:t>Chao </a:t>
            </a:r>
            <a:r>
              <a:rPr lang="en-US" sz="1500" b="1" i="0" u="none" strike="noStrike" cap="small" baseline="0" dirty="0" smtClean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rPr>
              <a:t>You</a:t>
            </a:r>
            <a:endParaRPr lang="en-US" sz="1500" b="1" i="0" u="none" strike="noStrike" cap="small" baseline="0" dirty="0">
              <a:solidFill>
                <a:schemeClr val="dk2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59" name="Shape 159"/>
          <p:cNvSpPr txBox="1">
            <a:spLocks noGrp="1"/>
          </p:cNvSpPr>
          <p:nvPr>
            <p:ph type="ctrTitle"/>
          </p:nvPr>
        </p:nvSpPr>
        <p:spPr>
          <a:xfrm>
            <a:off x="762000" y="533400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accent1"/>
              </a:buClr>
              <a:buSzPct val="25000"/>
              <a:buFont typeface="Georgia"/>
              <a:buNone/>
            </a:pPr>
            <a:r>
              <a:rPr lang="en-US" sz="4200" b="0" i="0" u="none" strike="noStrike" cap="none" baseline="0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rPr>
              <a:t>Cellular Cloud Node</a:t>
            </a:r>
          </a:p>
          <a:p>
            <a:pPr marL="0" marR="0" lvl="0" indent="0" algn="ctr" rtl="0">
              <a:spcBef>
                <a:spcPts val="0"/>
              </a:spcBef>
              <a:buClr>
                <a:schemeClr val="accent1"/>
              </a:buClr>
              <a:buSzPct val="25000"/>
              <a:buFont typeface="Georgia"/>
              <a:buNone/>
            </a:pPr>
            <a:r>
              <a:rPr lang="en-US"/>
              <a:t>SD1221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7B9899"/>
                </a:solidFill>
                <a:ea typeface="Georgia"/>
                <a:cs typeface="Georgia"/>
                <a:sym typeface="Georgia"/>
              </a:rPr>
              <a:t>Hardware </a:t>
            </a:r>
            <a:r>
              <a:rPr lang="en-US" dirty="0" smtClean="0">
                <a:solidFill>
                  <a:srgbClr val="7B9899"/>
                </a:solidFill>
                <a:ea typeface="Georgia"/>
                <a:cs typeface="Georgia"/>
                <a:sym typeface="Georgia"/>
              </a:rPr>
              <a:t>Schematic (PIC)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94" y="1371600"/>
            <a:ext cx="8536834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742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7B9899"/>
                </a:solidFill>
                <a:ea typeface="Georgia"/>
                <a:cs typeface="Georgia"/>
                <a:sym typeface="Georgia"/>
              </a:rPr>
              <a:t>Hardware </a:t>
            </a:r>
            <a:r>
              <a:rPr lang="en-US" dirty="0" smtClean="0">
                <a:solidFill>
                  <a:srgbClr val="7B9899"/>
                </a:solidFill>
                <a:ea typeface="Georgia"/>
                <a:cs typeface="Georgia"/>
                <a:sym typeface="Georgia"/>
              </a:rPr>
              <a:t>Schematic (Modem)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83" y="1524000"/>
            <a:ext cx="8458200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802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7B9899"/>
                </a:solidFill>
                <a:ea typeface="Georgia"/>
                <a:cs typeface="Georgia"/>
                <a:sym typeface="Georgia"/>
              </a:rPr>
              <a:t>Hardware </a:t>
            </a:r>
            <a:r>
              <a:rPr lang="en-US" dirty="0" smtClean="0">
                <a:solidFill>
                  <a:srgbClr val="7B9899"/>
                </a:solidFill>
                <a:ea typeface="Georgia"/>
                <a:cs typeface="Georgia"/>
                <a:sym typeface="Georgia"/>
              </a:rPr>
              <a:t>Schematic (Power Supply)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16" y="914400"/>
            <a:ext cx="8343900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239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\\cea-tb-ece\students\Michael.Anderson.20\Downloads\Comm_Stack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914400"/>
            <a:ext cx="4562475" cy="58483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Main Board Communication Stack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41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134645"/>
            <a:ext cx="8229600" cy="1143000"/>
          </a:xfrm>
        </p:spPr>
        <p:txBody>
          <a:bodyPr/>
          <a:lstStyle/>
          <a:p>
            <a:r>
              <a:rPr lang="en-US" dirty="0" smtClean="0"/>
              <a:t>Main Board Flow Chart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 descr="\\cea-tb-ece\students\Michael.Anderson.20\Downloads\Main_software_flow_chart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90600"/>
            <a:ext cx="7848600" cy="5744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672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Scheduler Routine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\\cea-tb-ece\students\Michael.Anderson.20\Downloads\scheduler_Routine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524000"/>
            <a:ext cx="7058026" cy="481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36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404" y="2971800"/>
            <a:ext cx="3043473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Modem Transmit Routine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050" name="Picture 2" descr="\\cea-tb-ece\students\Michael.Anderson.20\Downloads\Modem_Transmit_Routin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3196"/>
            <a:ext cx="5314950" cy="672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731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81000"/>
            <a:ext cx="8229600" cy="1143000"/>
          </a:xfrm>
        </p:spPr>
        <p:txBody>
          <a:bodyPr/>
          <a:lstStyle/>
          <a:p>
            <a:r>
              <a:rPr lang="en-US" dirty="0" smtClean="0"/>
              <a:t>Sensor Board Flow Chart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\\cea-tb-ece\students\Michael.Anderson.20\Downloads\Sensor_Flow_Chart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034358"/>
            <a:ext cx="5934075" cy="56292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122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Server Main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9" name="Picture 5" descr="C:\Documents and Settings\trevor.overby\Desktop\Server_Mai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00200"/>
            <a:ext cx="7581900" cy="479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45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Server Thread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Documents and Settings\trevor.overby\Desktop\Server_thre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524000"/>
            <a:ext cx="7267576" cy="500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33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Requirements</a:t>
            </a:r>
          </a:p>
          <a:p>
            <a:r>
              <a:rPr lang="en-US" dirty="0" smtClean="0"/>
              <a:t>Hardware Block Diagrams</a:t>
            </a:r>
          </a:p>
          <a:p>
            <a:r>
              <a:rPr lang="en-US" dirty="0" smtClean="0"/>
              <a:t>Embedded Software</a:t>
            </a:r>
          </a:p>
          <a:p>
            <a:r>
              <a:rPr lang="en-US" dirty="0" smtClean="0"/>
              <a:t>Information Management and Display Software</a:t>
            </a:r>
          </a:p>
          <a:p>
            <a:r>
              <a:rPr lang="en-US" dirty="0" smtClean="0"/>
              <a:t>Problems Encountered and Lessons Learned</a:t>
            </a:r>
            <a:endParaRPr lang="en-US" dirty="0"/>
          </a:p>
          <a:p>
            <a:r>
              <a:rPr lang="en-US" dirty="0" smtClean="0"/>
              <a:t>Budget</a:t>
            </a:r>
          </a:p>
          <a:p>
            <a:r>
              <a:rPr lang="en-US" dirty="0"/>
              <a:t>Future Work</a:t>
            </a:r>
            <a:endParaRPr lang="en-US" dirty="0" smtClean="0"/>
          </a:p>
          <a:p>
            <a:r>
              <a:rPr lang="en-US" dirty="0" smtClean="0"/>
              <a:t>Summary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42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Website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8382000" cy="5029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342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Problems Encountered and Lessons Learned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Problems:</a:t>
            </a:r>
          </a:p>
          <a:p>
            <a:pPr lvl="2"/>
            <a:r>
              <a:rPr lang="en-US" dirty="0" smtClean="0"/>
              <a:t>Interrupt Alignment</a:t>
            </a:r>
          </a:p>
          <a:p>
            <a:pPr lvl="2"/>
            <a:r>
              <a:rPr lang="en-US" dirty="0" smtClean="0"/>
              <a:t>Power Draw/ Sleep Mode</a:t>
            </a:r>
          </a:p>
          <a:p>
            <a:pPr lvl="2"/>
            <a:r>
              <a:rPr lang="en-US" dirty="0" smtClean="0"/>
              <a:t>Peripheral setup</a:t>
            </a:r>
          </a:p>
          <a:p>
            <a:pPr lvl="2"/>
            <a:r>
              <a:rPr lang="en-US" dirty="0" smtClean="0"/>
              <a:t>Deadlock Issues (Server and Embedded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 smtClean="0"/>
              <a:t>Lessons Learned</a:t>
            </a:r>
          </a:p>
          <a:p>
            <a:pPr lvl="2"/>
            <a:r>
              <a:rPr lang="en-US" dirty="0" smtClean="0"/>
              <a:t>Read Datasheet very carefully</a:t>
            </a:r>
          </a:p>
          <a:p>
            <a:pPr lvl="2"/>
            <a:r>
              <a:rPr lang="en-US" dirty="0" smtClean="0"/>
              <a:t>Double check PCB connections</a:t>
            </a:r>
          </a:p>
          <a:p>
            <a:pPr lvl="2"/>
            <a:r>
              <a:rPr lang="en-US" dirty="0" smtClean="0"/>
              <a:t>SMT Pads length</a:t>
            </a:r>
          </a:p>
          <a:p>
            <a:pPr lvl="2"/>
            <a:r>
              <a:rPr lang="en-US" dirty="0" smtClean="0"/>
              <a:t>Allocate more time to Testing and Debugging</a:t>
            </a:r>
          </a:p>
        </p:txBody>
      </p:sp>
    </p:spTree>
    <p:extLst>
      <p:ext uri="{BB962C8B-B14F-4D97-AF65-F5344CB8AC3E}">
        <p14:creationId xmlns:p14="http://schemas.microsoft.com/office/powerpoint/2010/main" val="23584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title"/>
          </p:nvPr>
        </p:nvSpPr>
        <p:spPr>
          <a:xfrm>
            <a:off x="301752" y="387428"/>
            <a:ext cx="8534400" cy="6001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7B9899"/>
              </a:buClr>
              <a:buSzPct val="25000"/>
              <a:buFont typeface="Georgia"/>
              <a:buNone/>
            </a:pPr>
            <a:r>
              <a:rPr lang="en-US" sz="3300" b="0" i="0" u="none" strike="noStrike" cap="none" baseline="0" dirty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Budget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Server Database Management</a:t>
            </a:r>
          </a:p>
          <a:p>
            <a:r>
              <a:rPr lang="en-US" sz="4000" dirty="0" smtClean="0"/>
              <a:t>Programming Board from Website</a:t>
            </a:r>
          </a:p>
          <a:p>
            <a:r>
              <a:rPr lang="en-US" sz="4000" dirty="0" smtClean="0"/>
              <a:t>Design more generic Sensor Board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89452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7B9899"/>
              </a:buClr>
              <a:buSzPct val="25000"/>
              <a:buFont typeface="Georgia"/>
              <a:buNone/>
            </a:pPr>
            <a:r>
              <a:rPr lang="en-US" sz="3300" b="0" i="0" u="none" strike="noStrike" cap="none" baseline="0" dirty="0">
                <a:solidFill>
                  <a:srgbClr val="7B9899"/>
                </a:solidFill>
                <a:latin typeface="Georgia"/>
                <a:ea typeface="Georgia"/>
                <a:cs typeface="Georgia"/>
                <a:sym typeface="Georgia"/>
              </a:rPr>
              <a:t>Summary</a:t>
            </a:r>
          </a:p>
        </p:txBody>
      </p:sp>
      <p:sp>
        <p:nvSpPr>
          <p:cNvPr id="195" name="Shape 195"/>
          <p:cNvSpPr txBox="1">
            <a:spLocks noGrp="1"/>
          </p:cNvSpPr>
          <p:nvPr>
            <p:ph sz="quarter" idx="1"/>
          </p:nvPr>
        </p:nvSpPr>
        <p:spPr>
          <a:xfrm>
            <a:off x="301752" y="1524000"/>
            <a:ext cx="8503920" cy="360864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>
              <a:spcBef>
                <a:spcPts val="540"/>
              </a:spcBef>
              <a:buSzPct val="25000"/>
            </a:pPr>
            <a:r>
              <a:rPr lang="en-US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We have been able to accomplish what we set out to do.</a:t>
            </a:r>
          </a:p>
          <a:p>
            <a:pPr>
              <a:spcBef>
                <a:spcPts val="540"/>
              </a:spcBef>
              <a:buSzPct val="25000"/>
            </a:pPr>
            <a:r>
              <a:rPr lang="en-US" sz="2700" b="0" i="0" u="none" strike="noStrike" cap="none" baseline="0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We met our requirements</a:t>
            </a:r>
            <a:r>
              <a:rPr lang="en-US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. </a:t>
            </a:r>
            <a:endParaRPr lang="en-US" dirty="0" smtClean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>
              <a:spcBef>
                <a:spcPts val="540"/>
              </a:spcBef>
              <a:buSzPct val="25000"/>
            </a:pPr>
            <a:r>
              <a:rPr lang="en-US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We </a:t>
            </a:r>
            <a:r>
              <a:rPr lang="en-US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implemented Sensor Data collection </a:t>
            </a:r>
            <a:r>
              <a:rPr lang="en-US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unit</a:t>
            </a:r>
            <a:r>
              <a:rPr lang="en-US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that uses the </a:t>
            </a:r>
            <a:r>
              <a:rPr lang="en-US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cellular </a:t>
            </a:r>
            <a:r>
              <a:rPr lang="en-US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network to transmit </a:t>
            </a:r>
            <a:r>
              <a:rPr lang="en-US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data</a:t>
            </a:r>
            <a:r>
              <a:rPr lang="en-US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to the </a:t>
            </a:r>
            <a:r>
              <a:rPr lang="en-US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cloud.</a:t>
            </a:r>
          </a:p>
          <a:p>
            <a:pPr>
              <a:spcBef>
                <a:spcPts val="540"/>
              </a:spcBef>
              <a:buSzPct val="25000"/>
            </a:pPr>
            <a:r>
              <a:rPr lang="en-US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Can be </a:t>
            </a:r>
            <a:r>
              <a:rPr lang="en-US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seen from different platforms and web browsers.</a:t>
            </a:r>
            <a:endParaRPr lang="en-US" sz="2700" b="0" i="0" u="none" strike="noStrike" cap="none" baseline="0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endParaRPr/>
          </a:p>
        </p:txBody>
      </p:sp>
      <p:sp>
        <p:nvSpPr>
          <p:cNvPr id="201" name="Shape 201"/>
          <p:cNvSpPr txBox="1"/>
          <p:nvPr/>
        </p:nvSpPr>
        <p:spPr>
          <a:xfrm>
            <a:off x="2498805" y="2292925"/>
            <a:ext cx="4059000" cy="304694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buSzPct val="25000"/>
              <a:buNone/>
            </a:pPr>
            <a:r>
              <a:rPr lang="en-US" sz="3000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Questions?</a:t>
            </a:r>
            <a:endParaRPr lang="en-US" sz="5400" b="0" i="0" u="none" strike="noStrike" cap="none" baseline="0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endParaRPr lang="en-US" sz="5400" b="0" i="0" u="none" strike="noStrike" cap="none" baseline="0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endParaRPr lang="en-US" sz="5400" b="0" i="0" u="none" strike="noStrike" cap="none" baseline="0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endParaRPr lang="en-US" sz="5400" b="0" i="0" u="none" strike="noStrike" cap="none" baseline="0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7B9899"/>
              </a:buClr>
              <a:buSzPct val="25000"/>
              <a:buFont typeface="Georgia"/>
              <a:buNone/>
            </a:pPr>
            <a:r>
              <a:rPr lang="en-US" sz="3300" b="0" i="0" u="none" strike="noStrike" cap="none" baseline="0">
                <a:solidFill>
                  <a:srgbClr val="7B9899"/>
                </a:solidFill>
                <a:latin typeface="Georgia"/>
                <a:ea typeface="Georgia"/>
                <a:cs typeface="Georgia"/>
                <a:sym typeface="Georgia"/>
              </a:rPr>
              <a:t>Introduction</a:t>
            </a:r>
          </a:p>
        </p:txBody>
      </p:sp>
      <p:sp>
        <p:nvSpPr>
          <p:cNvPr id="165" name="Shape 165"/>
          <p:cNvSpPr txBox="1">
            <a:spLocks noGrp="1"/>
          </p:cNvSpPr>
          <p:nvPr>
            <p:ph sz="quarter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540"/>
              </a:spcBef>
              <a:buClr>
                <a:schemeClr val="accent1"/>
              </a:buClr>
              <a:buSzPct val="25000"/>
              <a:buFont typeface="Georgia"/>
              <a:buNone/>
            </a:pPr>
            <a:r>
              <a:rPr lang="en-US" sz="2700" b="1" i="0" u="none" strike="noStrike" cap="none" baseline="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Problem: </a:t>
            </a:r>
            <a:r>
              <a:rPr lang="en-US" sz="2700" b="0" i="0" u="none" strike="noStrike" cap="none" baseline="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Many companies have equipment in remote locations that need to be monitored. It costs a great deal to have employees at these locations monitoring read-outs of the sensors on this equipment.</a:t>
            </a:r>
          </a:p>
          <a:p>
            <a:endParaRPr lang="en-US" sz="2700" b="0" i="0" u="none" strike="noStrike" cap="none" baseline="0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l" rtl="0">
              <a:spcBef>
                <a:spcPts val="540"/>
              </a:spcBef>
              <a:buClr>
                <a:schemeClr val="accent1"/>
              </a:buClr>
              <a:buSzPct val="25000"/>
              <a:buFont typeface="Georgia"/>
              <a:buNone/>
            </a:pPr>
            <a:r>
              <a:rPr lang="en-US" sz="2700" b="1" i="0" u="none" strike="noStrike" cap="none" baseline="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Solution</a:t>
            </a:r>
            <a:r>
              <a:rPr lang="en-US" sz="2700" b="0" i="0" u="none" strike="noStrike" cap="none" baseline="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: This device monitors different sensors in remote locations and relays the information via the cellular network to a website, to be viewed anywhere in the world. Implementation of this device would eliminate the need for on-site personnel.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7B9899"/>
              </a:buClr>
              <a:buSzPct val="25000"/>
              <a:buFont typeface="Georgia"/>
              <a:buNone/>
            </a:pPr>
            <a:r>
              <a:rPr lang="en-US" sz="3300" b="0" i="0" u="none" strike="noStrike" cap="none" baseline="0">
                <a:solidFill>
                  <a:srgbClr val="7B9899"/>
                </a:solidFill>
                <a:latin typeface="Georgia"/>
                <a:ea typeface="Georgia"/>
                <a:cs typeface="Georgia"/>
                <a:sym typeface="Georgia"/>
              </a:rPr>
              <a:t>Requirements</a:t>
            </a:r>
          </a:p>
        </p:txBody>
      </p:sp>
      <p:sp>
        <p:nvSpPr>
          <p:cNvPr id="171" name="Shape 171"/>
          <p:cNvSpPr txBox="1">
            <a:spLocks noGrp="1"/>
          </p:cNvSpPr>
          <p:nvPr>
            <p:ph sz="quarter" idx="1"/>
          </p:nvPr>
        </p:nvSpPr>
        <p:spPr>
          <a:xfrm>
            <a:off x="301752" y="1527048"/>
            <a:ext cx="8503920" cy="47704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lvl="1"/>
            <a:r>
              <a:rPr lang="en-US" sz="2400" dirty="0"/>
              <a:t>Sensor Receiver and Transmitter</a:t>
            </a:r>
          </a:p>
          <a:p>
            <a:pPr lvl="2"/>
            <a:r>
              <a:rPr lang="en-US" sz="1900" dirty="0"/>
              <a:t>The device shall be able to sync sensor data to the cloud via a cellular network.</a:t>
            </a:r>
          </a:p>
          <a:p>
            <a:pPr lvl="2"/>
            <a:r>
              <a:rPr lang="en-US" sz="1900" dirty="0"/>
              <a:t>The device’s software should be able to be updated.</a:t>
            </a:r>
          </a:p>
          <a:p>
            <a:pPr lvl="2"/>
            <a:r>
              <a:rPr lang="en-US" sz="1900" dirty="0"/>
              <a:t>The device shall be battery powered.</a:t>
            </a:r>
          </a:p>
          <a:p>
            <a:pPr lvl="2"/>
            <a:r>
              <a:rPr lang="en-US" sz="1900" dirty="0"/>
              <a:t>The device shall function in extreme temperatures ranging from -20F to 140F.</a:t>
            </a:r>
          </a:p>
          <a:p>
            <a:pPr lvl="2"/>
            <a:r>
              <a:rPr lang="en-US" sz="1900" dirty="0"/>
              <a:t>The device will function autonomously.</a:t>
            </a:r>
          </a:p>
          <a:p>
            <a:pPr lvl="1"/>
            <a:r>
              <a:rPr lang="en-US" sz="2400" dirty="0"/>
              <a:t>Cloud Application</a:t>
            </a:r>
          </a:p>
          <a:p>
            <a:pPr lvl="2"/>
            <a:r>
              <a:rPr lang="en-US" sz="1900" dirty="0"/>
              <a:t>The application shall store sensor data on the cloud.</a:t>
            </a:r>
          </a:p>
          <a:p>
            <a:pPr lvl="2"/>
            <a:r>
              <a:rPr lang="en-US" sz="1900" dirty="0"/>
              <a:t>The application shall manipulate the data into meaningful units.</a:t>
            </a:r>
          </a:p>
          <a:p>
            <a:pPr lvl="2"/>
            <a:r>
              <a:rPr lang="en-US" sz="1900" dirty="0"/>
              <a:t>The application shall have easily accessible data.</a:t>
            </a:r>
          </a:p>
          <a:p>
            <a:pPr lvl="2"/>
            <a:r>
              <a:rPr lang="en-US" sz="1900" dirty="0"/>
              <a:t>The user should be able to retrieve data in bulk format from the cloud.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Hardware: Sensor 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05" y="1371600"/>
            <a:ext cx="7550458" cy="5334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832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Hardware: Main 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71600"/>
            <a:ext cx="7239000" cy="4953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106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>
            <a:spLocks noGrp="1"/>
          </p:cNvSpPr>
          <p:nvPr>
            <p:ph type="title"/>
          </p:nvPr>
        </p:nvSpPr>
        <p:spPr>
          <a:xfrm>
            <a:off x="301752" y="387428"/>
            <a:ext cx="8534400" cy="6001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7B9899"/>
              </a:buClr>
              <a:buSzPct val="25000"/>
              <a:buFont typeface="Georgia"/>
              <a:buNone/>
            </a:pPr>
            <a:r>
              <a:rPr lang="en-US" sz="3300" b="0" i="0" u="none" strike="noStrike" cap="none" baseline="0" dirty="0" smtClean="0">
                <a:solidFill>
                  <a:srgbClr val="7B9899"/>
                </a:solidFill>
                <a:latin typeface="Georgia"/>
                <a:ea typeface="Georgia"/>
                <a:cs typeface="Georgia"/>
                <a:sym typeface="Georgia"/>
              </a:rPr>
              <a:t>Hardware Block</a:t>
            </a:r>
            <a:r>
              <a:rPr lang="en-US" sz="3300" b="0" i="0" u="none" strike="noStrike" cap="none" dirty="0" smtClean="0">
                <a:solidFill>
                  <a:srgbClr val="7B9899"/>
                </a:solidFill>
                <a:latin typeface="Georgia"/>
                <a:ea typeface="Georgia"/>
                <a:cs typeface="Georgia"/>
                <a:sym typeface="Georgia"/>
              </a:rPr>
              <a:t> Diagram</a:t>
            </a:r>
            <a:endParaRPr lang="en-US" sz="3300" b="0" i="0" u="none" strike="noStrike" cap="none" baseline="0" dirty="0">
              <a:solidFill>
                <a:srgbClr val="7B9899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Documents and Settings\trevor.overby\Desktop\Hardware_Block_Diagram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00200"/>
            <a:ext cx="7153275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 Schematic (Sensor Board)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904875"/>
            <a:ext cx="8515350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449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7B9899"/>
                </a:solidFill>
                <a:ea typeface="Georgia"/>
                <a:cs typeface="Georgia"/>
                <a:sym typeface="Georgia"/>
              </a:rPr>
              <a:t>Hardware </a:t>
            </a:r>
            <a:r>
              <a:rPr lang="en-US" dirty="0" smtClean="0">
                <a:solidFill>
                  <a:srgbClr val="7B9899"/>
                </a:solidFill>
                <a:ea typeface="Georgia"/>
                <a:cs typeface="Georgia"/>
                <a:sym typeface="Georgia"/>
              </a:rPr>
              <a:t>Schematic (Communication)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562" y="1828800"/>
            <a:ext cx="62388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356" y="3352800"/>
            <a:ext cx="3543300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67000" y="4389149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XBee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053701" y="1371600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RS485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4832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342</TotalTime>
  <Words>390</Words>
  <Application>Microsoft Office PowerPoint</Application>
  <PresentationFormat>On-screen Show (4:3)</PresentationFormat>
  <Paragraphs>76</Paragraphs>
  <Slides>25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Civic</vt:lpstr>
      <vt:lpstr>Cellular Cloud Node SD1221</vt:lpstr>
      <vt:lpstr>Outline</vt:lpstr>
      <vt:lpstr>Introduction</vt:lpstr>
      <vt:lpstr>Requirements</vt:lpstr>
      <vt:lpstr>Hardware: Sensor Board</vt:lpstr>
      <vt:lpstr>Hardware: Main Board</vt:lpstr>
      <vt:lpstr>Hardware Block Diagram</vt:lpstr>
      <vt:lpstr>Hardware Schematic (Sensor Board)</vt:lpstr>
      <vt:lpstr>Hardware Schematic (Communication)</vt:lpstr>
      <vt:lpstr>Hardware Schematic (PIC)</vt:lpstr>
      <vt:lpstr>Hardware Schematic (Modem)</vt:lpstr>
      <vt:lpstr>Hardware Schematic (Power Supply)</vt:lpstr>
      <vt:lpstr>Main Board Communication Stack</vt:lpstr>
      <vt:lpstr>Main Board Flow Chart </vt:lpstr>
      <vt:lpstr>Scheduler Routine</vt:lpstr>
      <vt:lpstr>Modem Transmit Routine</vt:lpstr>
      <vt:lpstr>Sensor Board Flow Chart</vt:lpstr>
      <vt:lpstr>Server Main</vt:lpstr>
      <vt:lpstr>Server Thread</vt:lpstr>
      <vt:lpstr>Website </vt:lpstr>
      <vt:lpstr>Problems Encountered and Lessons Learned</vt:lpstr>
      <vt:lpstr>Budget</vt:lpstr>
      <vt:lpstr>Future Work</vt:lpstr>
      <vt:lpstr>Summary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Cellular Cloud Node SD1221</dc:title>
  <cp:lastModifiedBy>trevor.overby</cp:lastModifiedBy>
  <cp:revision>23</cp:revision>
  <dcterms:modified xsi:type="dcterms:W3CDTF">2013-05-03T20:19:17Z</dcterms:modified>
</cp:coreProperties>
</file>